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6" r:id="rId4"/>
    <p:sldId id="258" r:id="rId5"/>
    <p:sldId id="269" r:id="rId6"/>
    <p:sldId id="259" r:id="rId7"/>
    <p:sldId id="270" r:id="rId8"/>
    <p:sldId id="260" r:id="rId9"/>
    <p:sldId id="272" r:id="rId10"/>
    <p:sldId id="261" r:id="rId11"/>
    <p:sldId id="271" r:id="rId12"/>
    <p:sldId id="262" r:id="rId13"/>
    <p:sldId id="273" r:id="rId14"/>
    <p:sldId id="263" r:id="rId15"/>
    <p:sldId id="274" r:id="rId16"/>
    <p:sldId id="264" r:id="rId17"/>
    <p:sldId id="275" r:id="rId18"/>
    <p:sldId id="265" r:id="rId19"/>
    <p:sldId id="276" r:id="rId20"/>
    <p:sldId id="280" r:id="rId21"/>
    <p:sldId id="285" r:id="rId22"/>
    <p:sldId id="286" r:id="rId23"/>
    <p:sldId id="287" r:id="rId24"/>
    <p:sldId id="288" r:id="rId25"/>
    <p:sldId id="257" r:id="rId26"/>
    <p:sldId id="277" r:id="rId27"/>
    <p:sldId id="279" r:id="rId28"/>
    <p:sldId id="278" r:id="rId29"/>
    <p:sldId id="281" r:id="rId30"/>
    <p:sldId id="283" r:id="rId31"/>
    <p:sldId id="284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2064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EE182-2975-9D2A-745A-3976B5BDF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29DAAA-D61A-04D2-7A24-7F80373D9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ED4747-3FAF-4251-9DAE-D74E1883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481BB7-6F55-CF2B-A152-AF8FF9EF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C9ADEE-D93A-9E02-DCA8-3ACC95DF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97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B7BB1-44E4-39F2-CB06-E3E807AA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ADBE4-903D-5BFC-0E0A-1E22DB179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DCD448-C2A4-6BE7-41DD-6A8E9424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B3D113-D484-A91D-E0BA-108DB0E7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5C9E7D-1A1E-B57D-DEDB-D5356121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26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A5F811-7DCA-D2BB-00DC-3C1F5754E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3DD82B-E9BF-7DD6-360F-4BF5E6E43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464AEF-8D58-FB94-7587-A3126E8D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F41F9-76F9-D133-AAF0-A51DB37E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FB862-D637-24C4-364F-93BB620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1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01DB0-0B23-10BF-ED23-23F35C08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F5504E-DE53-6161-ADD9-A7D11BA8F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7E6CF1-3D37-6045-3A25-7CD22082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F28B42-3949-3B4D-7425-36932A4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2B9C37-4354-B78C-79AF-59FB29EA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3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9666F-9E26-66A0-95C0-D55C040A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8F45BD-AC77-2F53-8948-4CCD39FDC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CD3321-B3BE-D30C-6D14-4AF389F7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842098-A3EE-AC1C-56CA-32FD249E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55000B-4280-999F-D576-04C26801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34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2E5AF-FD6A-1ACD-AFBE-E9678629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4F1F3D-4203-CFB9-F4AA-83D4202D8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06B770-5D40-FB0F-6BF3-501D26804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EF394A-D9C3-6AA2-1549-34E15754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FEE786-C413-87BD-2F1E-389E26AE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76655-1E2A-1946-2C7F-5DE3B394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5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31DFD-8905-5C3B-1367-3401154D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7EAA4A-66EB-5F20-3C9E-B00C34D80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55D58D-73B8-6C3C-3814-9205790D2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E3B631-C585-F672-5215-41413A2C0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DA77AD-96B9-0360-5E03-3B621E16D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A1DC49-625D-E93C-0E90-9012CC4B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288441-96FC-2AAB-EA41-5D8A77B8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6F887A-BB5B-6526-30BC-F7A4677F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11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F3DBB-1FF2-559C-AF9C-906C2F86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DEAA73-8E84-EA83-89F6-B84A7B2A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7880F0-A9C3-191D-ADA8-2AC79862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AA7A56-A365-1462-97D9-24297EE0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48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A3A032-98D9-4ABD-922A-B528A4C1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2C2867-9967-BB71-A1AC-74C151D2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264DDE-1833-B5BE-29C7-7A931964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75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07FF76-ABFA-C9F5-76D0-E0B73C79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EB5500-BA9D-BE26-8047-C23026B2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B41EDF-2D9C-F2C5-07CD-034CF38C8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6AF414-BC83-1F4D-DAFC-E0632FDF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7DDD14-6AB3-9FF2-4E21-E698C1EC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D57B3C-990A-69DA-173B-06F62B6A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8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44E81-8298-DA60-81EA-CDAD8685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590116-8DC2-96AC-C361-0954CBB1C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8E0347-606E-9684-5639-7BF1BEBB0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8EF388-D12B-8C69-3107-37CACB0F5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D2B3B2-5455-5066-676A-4EF51C27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62CE7-A2D7-EEA6-1C60-6B5C7A22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74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33CB4CC-2D2A-96A1-237B-C716F9A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10AA5E-7F42-0887-C510-7A4605615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6955BE-4BEB-2D4F-74A0-DEF8792DF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77473-1A26-4AD0-81C3-67CF1760EFCE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EE5D4B-95C4-C88B-510D-2BC0E78F8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E7747-DB6D-FC0C-26BD-1BF03576E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76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2755175A-1F2F-4592-7AA7-4E954C958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15913"/>
              </p:ext>
            </p:extLst>
          </p:nvPr>
        </p:nvGraphicFramePr>
        <p:xfrm>
          <a:off x="165840" y="55469"/>
          <a:ext cx="11860320" cy="680253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27465">
                  <a:extLst>
                    <a:ext uri="{9D8B030D-6E8A-4147-A177-3AD203B41FA5}">
                      <a16:colId xmlns:a16="http://schemas.microsoft.com/office/drawing/2014/main" val="1095895722"/>
                    </a:ext>
                  </a:extLst>
                </a:gridCol>
                <a:gridCol w="2650835">
                  <a:extLst>
                    <a:ext uri="{9D8B030D-6E8A-4147-A177-3AD203B41FA5}">
                      <a16:colId xmlns:a16="http://schemas.microsoft.com/office/drawing/2014/main" val="3341978961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2321082687"/>
                    </a:ext>
                  </a:extLst>
                </a:gridCol>
                <a:gridCol w="4595920">
                  <a:extLst>
                    <a:ext uri="{9D8B030D-6E8A-4147-A177-3AD203B41FA5}">
                      <a16:colId xmlns:a16="http://schemas.microsoft.com/office/drawing/2014/main" val="1238231312"/>
                    </a:ext>
                  </a:extLst>
                </a:gridCol>
              </a:tblGrid>
              <a:tr h="858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i="1" dirty="0">
                          <a:solidFill>
                            <a:srgbClr val="002060"/>
                          </a:solidFill>
                        </a:rPr>
                        <a:t>Pseudo-cahier de labo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Général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Objectifs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Résultats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186904"/>
                  </a:ext>
                </a:extLst>
              </a:tr>
              <a:tr h="2696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22/11/2023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Premières sorties du modèle </a:t>
                      </a:r>
                      <a:r>
                        <a:rPr lang="fr-FR" sz="1400" dirty="0" err="1">
                          <a:sym typeface="Wingdings" panose="05000000000000000000" pitchFamily="2" charset="2"/>
                        </a:rPr>
                        <a:t>crest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à partir des données polliniques de La Grande Pile (</a:t>
                      </a:r>
                      <a:r>
                        <a:rPr lang="fr-FR" sz="1400" i="1" dirty="0">
                          <a:sym typeface="Wingdings" panose="05000000000000000000" pitchFamily="2" charset="2"/>
                        </a:rPr>
                        <a:t>Guiot et al., 1989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)  &lt; 140,000 ans (</a:t>
                      </a:r>
                      <a:r>
                        <a:rPr lang="fr-FR" sz="1400" dirty="0" err="1">
                          <a:sym typeface="Wingdings" panose="05000000000000000000" pitchFamily="2" charset="2"/>
                        </a:rPr>
                        <a:t>template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fichier input)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Localiser par itération la « meilleure » zone de calibration (argument </a:t>
                      </a:r>
                      <a:r>
                        <a:rPr lang="fr-FR" sz="1400" i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get_modern_data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), comparer avec les reconstitutions de </a:t>
                      </a:r>
                      <a:r>
                        <a:rPr lang="fr-FR" sz="1400" i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Guiot et al. 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puis</a:t>
                      </a:r>
                      <a:r>
                        <a:rPr lang="fr-FR" sz="1400" i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sortir un modèle d’âge 14C </a:t>
                      </a:r>
                    </a:p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Quelle est la zone de calibration à retenir ? Sous quels critères ?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Belles tendances mais quantifications difficiles de bio 1 et bio12 au cours du temps résultant probablement :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(1) Difficulté à échantillonner des climats froids = quelle zone actuelle est la plus représentative du climat pendant le LGM ?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(2) Inclure l’Europe de l’Ouest dans la zone de calibration reste compliquée ? Niveau de troncature des données de cal. !</a:t>
                      </a:r>
                    </a:p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(3) Hétérogénéité de maillage des données de calibration en Europe (Ouest vs. Est) </a:t>
                      </a:r>
                    </a:p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(3bis) Trouver des taxons identiques entre la zone de calibration et les espèces individuelles de LGP-input</a:t>
                      </a:r>
                    </a:p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(4) Faible diversité de taxons échantillonnés = qualité de données initiales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15729"/>
                  </a:ext>
                </a:extLst>
              </a:tr>
              <a:tr h="1319073">
                <a:tc>
                  <a:txBody>
                    <a:bodyPr/>
                    <a:lstStyle/>
                    <a:p>
                      <a:r>
                        <a:rPr lang="fr-FR" sz="1400" dirty="0"/>
                        <a:t>29/11/2023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Secondes sorties de modèle </a:t>
                      </a:r>
                      <a:r>
                        <a:rPr lang="fr-FR" sz="1400" dirty="0" err="1">
                          <a:sym typeface="Wingdings" panose="05000000000000000000" pitchFamily="2" charset="2"/>
                        </a:rPr>
                        <a:t>crest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toujours dans l’optique de comparer les </a:t>
                      </a:r>
                      <a:r>
                        <a:rPr lang="fr-FR" sz="1400" i="1" dirty="0" err="1">
                          <a:sym typeface="Wingdings" panose="05000000000000000000" pitchFamily="2" charset="2"/>
                        </a:rPr>
                        <a:t>climateSpace</a:t>
                      </a:r>
                      <a:r>
                        <a:rPr lang="fr-FR" sz="1400" i="1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avec des zones de calibration différentes en entrée, mise à jour de la base de données (v.1.3.0) et points de calage 14C de </a:t>
                      </a:r>
                      <a:r>
                        <a:rPr lang="fr-FR" sz="1400" i="1" dirty="0" err="1">
                          <a:sym typeface="Wingdings" panose="05000000000000000000" pitchFamily="2" charset="2"/>
                        </a:rPr>
                        <a:t>Woillard</a:t>
                      </a:r>
                      <a:r>
                        <a:rPr lang="fr-FR" sz="1400" i="1" dirty="0">
                          <a:sym typeface="Wingdings" panose="05000000000000000000" pitchFamily="2" charset="2"/>
                        </a:rPr>
                        <a:t> et al., 1981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Ajouter le paramètre </a:t>
                      </a:r>
                      <a:r>
                        <a:rPr lang="fr-FR" sz="1400" i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climateWithObs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aux calibrations, intégrer le modèle d’âge (maximum </a:t>
                      </a:r>
                      <a:r>
                        <a:rPr lang="fr-FR" sz="1400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likelihood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with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overdispersion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), PSE de De Beaulieu et de Reille puis étudier ses sorties de modèle. </a:t>
                      </a:r>
                    </a:p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Dans quelle mesure la diversité taxonomique influe les reconstitutions ?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Améliorations mais non satisfaisant en rééchantillonnant (espèces climatiques où nous avons des observables) : 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dirty="0"/>
                        <a:t>(1) L’ensemble des taxons sont plus corrélés à bio1 qu’avant (distribution gaussienne marquée)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dirty="0"/>
                        <a:t>(2) Les </a:t>
                      </a:r>
                      <a:r>
                        <a:rPr lang="fr-FR" sz="1400" dirty="0" err="1"/>
                        <a:t>recon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pulvio</a:t>
                      </a:r>
                      <a:r>
                        <a:rPr lang="fr-FR" sz="1400" dirty="0"/>
                        <a:t>. sont nettement plus faibles que les prédictions de </a:t>
                      </a:r>
                      <a:r>
                        <a:rPr lang="fr-FR" sz="1400" i="1" dirty="0"/>
                        <a:t>Guiot et al., 1989 </a:t>
                      </a:r>
                      <a:r>
                        <a:rPr lang="fr-FR" sz="1400" i="0" dirty="0"/>
                        <a:t>(encore problème de quantification ?) 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i="0" dirty="0"/>
                        <a:t>(3) Les </a:t>
                      </a:r>
                      <a:r>
                        <a:rPr lang="fr-FR" sz="1400" i="0" dirty="0" err="1"/>
                        <a:t>recon</a:t>
                      </a:r>
                      <a:r>
                        <a:rPr lang="fr-FR" sz="1400" i="0" dirty="0"/>
                        <a:t> à partir de De Beaulieu et al., semblent être plus cohérentes avec la littérature </a:t>
                      </a:r>
                      <a:r>
                        <a:rPr lang="fr-FR" sz="1400" i="0" dirty="0">
                          <a:sym typeface="Wingdings" panose="05000000000000000000" pitchFamily="2" charset="2"/>
                        </a:rPr>
                        <a:t> Mais zone de calibration plus contrainte (chercher à couvrir l’Ouest de l’Europe)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i="0" dirty="0">
                          <a:sym typeface="Wingdings" panose="05000000000000000000" pitchFamily="2" charset="2"/>
                        </a:rPr>
                        <a:t>(4) Difficile d’augmenter l’amplitude de bio12 sur cette reconstitution  Troncage à l’Est de l’Europe ? </a:t>
                      </a:r>
                      <a:endParaRPr lang="fr-FR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148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051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(50°N-85°N)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- 5Cas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FD7C90-3167-F489-38F6-3F105AD29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07" b="55643"/>
          <a:stretch/>
        </p:blipFill>
        <p:spPr>
          <a:xfrm>
            <a:off x="387588" y="758541"/>
            <a:ext cx="3541309" cy="28332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76964B-469A-D23C-4759-13511603F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4" t="9027" r="34594" b="-336"/>
          <a:stretch/>
        </p:blipFill>
        <p:spPr>
          <a:xfrm>
            <a:off x="3980021" y="208344"/>
            <a:ext cx="3093553" cy="62271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4A9F640-37FA-405E-9ED7-700D225E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6" y="3591785"/>
            <a:ext cx="3621942" cy="31663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1B5E813-5E8E-4C39-B0C8-4171D920A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574" y="208344"/>
            <a:ext cx="5013418" cy="33834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F2B6D4E-D099-653A-5729-AEF29FD08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89"/>
          <a:stretch/>
        </p:blipFill>
        <p:spPr>
          <a:xfrm>
            <a:off x="7073574" y="3591784"/>
            <a:ext cx="5013418" cy="32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7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(50°N-85°N)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- 5Cas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FD7C90-3167-F489-38F6-3F105AD29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07" b="55643"/>
          <a:stretch/>
        </p:blipFill>
        <p:spPr>
          <a:xfrm>
            <a:off x="535705" y="971549"/>
            <a:ext cx="2641362" cy="262023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76964B-469A-D23C-4759-13511603F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4" t="9027" r="34594" b="-336"/>
          <a:stretch/>
        </p:blipFill>
        <p:spPr>
          <a:xfrm>
            <a:off x="3508066" y="1211350"/>
            <a:ext cx="2641363" cy="55468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4A9F640-37FA-405E-9ED7-700D225E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6" y="3591785"/>
            <a:ext cx="3233818" cy="316637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CA1486D-7921-85E8-92DA-CABE32966C60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695EC4-964C-438F-A41A-7BB4B6968D53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37409A0-BE9D-1491-3DDA-0C91DFCDFDC1}"/>
              </a:ext>
            </a:extLst>
          </p:cNvPr>
          <p:cNvCxnSpPr/>
          <p:nvPr/>
        </p:nvCxnSpPr>
        <p:spPr>
          <a:xfrm>
            <a:off x="6209347" y="1378019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AF41332D-F471-4BCE-CBF9-2CFB37208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65"/>
          <a:stretch/>
        </p:blipFill>
        <p:spPr>
          <a:xfrm>
            <a:off x="6269266" y="1211349"/>
            <a:ext cx="5789381" cy="54697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BBC6E34-8AD1-A23C-0B4E-7F7D697D9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575" y="4229100"/>
            <a:ext cx="2886071" cy="2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0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- 6Cas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38A458-88BF-167C-6FD2-9969B9716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56" b="57402"/>
          <a:stretch/>
        </p:blipFill>
        <p:spPr>
          <a:xfrm>
            <a:off x="627408" y="722601"/>
            <a:ext cx="2776537" cy="28691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84D1D9C-34F4-3B6C-29D1-BDE80B14B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9" t="8691" r="34810" b="-279"/>
          <a:stretch/>
        </p:blipFill>
        <p:spPr>
          <a:xfrm>
            <a:off x="3901519" y="305884"/>
            <a:ext cx="3097183" cy="62462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21B4F9-DDF6-987C-C3CC-534235E4A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646025"/>
            <a:ext cx="3721639" cy="3211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671E54-44A4-D953-3834-2D2DFF336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573" y="112210"/>
            <a:ext cx="5013419" cy="3409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85BDAB-85E2-BE9A-3387-7F00A464B3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86"/>
          <a:stretch/>
        </p:blipFill>
        <p:spPr>
          <a:xfrm>
            <a:off x="7073573" y="3591784"/>
            <a:ext cx="5013419" cy="326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7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- 6Cas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38A458-88BF-167C-6FD2-9969B9716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56" b="57402"/>
          <a:stretch/>
        </p:blipFill>
        <p:spPr>
          <a:xfrm>
            <a:off x="538141" y="1169819"/>
            <a:ext cx="2776537" cy="245790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84D1D9C-34F4-3B6C-29D1-BDE80B14B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9" t="8691" r="34810" b="-279"/>
          <a:stretch/>
        </p:blipFill>
        <p:spPr>
          <a:xfrm>
            <a:off x="3501470" y="1378019"/>
            <a:ext cx="2594528" cy="539112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21B4F9-DDF6-987C-C3CC-534235E4A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646025"/>
            <a:ext cx="3314467" cy="32119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14765C3-FF8F-AFA0-2198-0BAEE4112D72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8D8109F-4A7F-4A17-D61D-353A37AA7BD6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901BEE1-0B1E-D43F-56EA-CB7E07435DD7}"/>
              </a:ext>
            </a:extLst>
          </p:cNvPr>
          <p:cNvCxnSpPr/>
          <p:nvPr/>
        </p:nvCxnSpPr>
        <p:spPr>
          <a:xfrm>
            <a:off x="6209347" y="1378019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CD5A0B9A-DE21-BB44-463F-FA9C2992D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40" r="-1"/>
          <a:stretch/>
        </p:blipFill>
        <p:spPr>
          <a:xfrm>
            <a:off x="6322698" y="1211349"/>
            <a:ext cx="5331162" cy="546975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47CE5D0-D101-2109-2335-E52613E29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24" y="4010025"/>
            <a:ext cx="3085867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0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2C36EB6-6EE6-8391-7081-C213E72CE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09" r="-49" b="55167"/>
          <a:stretch/>
        </p:blipFill>
        <p:spPr>
          <a:xfrm>
            <a:off x="184478" y="534259"/>
            <a:ext cx="3535679" cy="30575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(50°N-80°N)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- 7Cas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1A10BA0-5556-30BB-F122-25A4CEEA5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29" r="35155"/>
          <a:stretch/>
        </p:blipFill>
        <p:spPr>
          <a:xfrm>
            <a:off x="3914775" y="0"/>
            <a:ext cx="3057525" cy="68199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8460FDA-4876-A552-F889-C774D83C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8" y="3591784"/>
            <a:ext cx="3609742" cy="32281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07E3B7-8679-ABCF-FFDD-5506A2671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572" y="112210"/>
            <a:ext cx="4982520" cy="34795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9B5A38C-8C99-19C2-1F08-9E2941F312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70"/>
          <a:stretch/>
        </p:blipFill>
        <p:spPr>
          <a:xfrm>
            <a:off x="7092855" y="3591784"/>
            <a:ext cx="4963237" cy="315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8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2C36EB6-6EE6-8391-7081-C213E72CE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09" r="-49" b="55167"/>
          <a:stretch/>
        </p:blipFill>
        <p:spPr>
          <a:xfrm>
            <a:off x="289252" y="1057275"/>
            <a:ext cx="2968297" cy="25345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(50°N-80°N)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- 7Cas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1A10BA0-5556-30BB-F122-25A4CEEA5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29" r="35155"/>
          <a:stretch/>
        </p:blipFill>
        <p:spPr>
          <a:xfrm>
            <a:off x="3362323" y="428624"/>
            <a:ext cx="2847977" cy="63912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8460FDA-4876-A552-F889-C774D83C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8" y="3591784"/>
            <a:ext cx="3177847" cy="322811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414D7C3-01A5-0BD4-7A81-DC43769C4D30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A32DD9-A7BD-01A0-A37F-C7A674A8F5D5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5EE67A3-2CED-4281-C0CB-D13F1FBA1A36}"/>
              </a:ext>
            </a:extLst>
          </p:cNvPr>
          <p:cNvCxnSpPr/>
          <p:nvPr/>
        </p:nvCxnSpPr>
        <p:spPr>
          <a:xfrm>
            <a:off x="6209347" y="1378019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7F1E5616-538E-F085-F072-ECB30D1A5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73" r="1976"/>
          <a:stretch/>
        </p:blipFill>
        <p:spPr>
          <a:xfrm>
            <a:off x="6315074" y="1169819"/>
            <a:ext cx="5353051" cy="55318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EE47A0-70EC-96BB-A702-045FDD935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599" y="4076031"/>
            <a:ext cx="3135630" cy="262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02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35728DA-25A4-E169-235C-E2312A6FB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48" b="55437"/>
          <a:stretch/>
        </p:blipFill>
        <p:spPr>
          <a:xfrm>
            <a:off x="342053" y="566718"/>
            <a:ext cx="3294591" cy="28432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(60°N-80°N)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(0-120°E) - 8Cas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2E931C-2C2B-574E-FEA4-43957B81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1" t="10843" r="35502"/>
          <a:stretch/>
        </p:blipFill>
        <p:spPr>
          <a:xfrm>
            <a:off x="3952524" y="435375"/>
            <a:ext cx="2950327" cy="608040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8C78924-D111-90EB-B7C8-392575351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8" y="3475579"/>
            <a:ext cx="3941044" cy="32471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6F2FF37-5FA6-7507-E059-7F327AD43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855" y="112211"/>
            <a:ext cx="4963237" cy="34795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E2118E-CF18-AF7C-3D66-242F02D846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3" b="-1"/>
          <a:stretch/>
        </p:blipFill>
        <p:spPr>
          <a:xfrm>
            <a:off x="7092854" y="3667759"/>
            <a:ext cx="4963238" cy="31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6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35728DA-25A4-E169-235C-E2312A6FB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48" b="55437"/>
          <a:stretch/>
        </p:blipFill>
        <p:spPr>
          <a:xfrm>
            <a:off x="591610" y="861993"/>
            <a:ext cx="2808816" cy="28432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(60°N-80°N)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(0-120°E) - 8Cas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2E931C-2C2B-574E-FEA4-43957B81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1" t="10843" r="35502"/>
          <a:stretch/>
        </p:blipFill>
        <p:spPr>
          <a:xfrm>
            <a:off x="3705225" y="1127724"/>
            <a:ext cx="2390775" cy="55759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8C78924-D111-90EB-B7C8-392575351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8" y="3705225"/>
            <a:ext cx="3569317" cy="30175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020B32B-C64C-7309-A8C2-4CA051F1DFDB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715DC7-9D68-60D4-0A03-2029B82EC9C2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75468D1-8F55-D7D1-A455-223C4001525A}"/>
              </a:ext>
            </a:extLst>
          </p:cNvPr>
          <p:cNvCxnSpPr/>
          <p:nvPr/>
        </p:nvCxnSpPr>
        <p:spPr>
          <a:xfrm>
            <a:off x="6161722" y="1419550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4706244A-BC02-9B28-17D7-55CAFD8E3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88"/>
          <a:stretch/>
        </p:blipFill>
        <p:spPr>
          <a:xfrm>
            <a:off x="6219827" y="1211350"/>
            <a:ext cx="5486399" cy="55759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EE1603-76C9-A824-CD6D-331A64350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027" y="4019550"/>
            <a:ext cx="3141750" cy="27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CD9A8C5-E29C-A09F-C843-14E60C696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6" b="56006"/>
          <a:stretch/>
        </p:blipFill>
        <p:spPr>
          <a:xfrm>
            <a:off x="628651" y="542925"/>
            <a:ext cx="3197998" cy="28092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(10-120°E) - 9Cas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2ADA09-863D-A001-A59E-252CBB1AC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6" t="5587" r="34933" b="511"/>
          <a:stretch/>
        </p:blipFill>
        <p:spPr>
          <a:xfrm>
            <a:off x="4140393" y="226957"/>
            <a:ext cx="2889019" cy="64040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D72998E-100C-A088-9BFC-1573B3AE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3" y="3591785"/>
            <a:ext cx="3816537" cy="31363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94B34C-6580-4580-0A6A-A2C49FD1D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854" y="112210"/>
            <a:ext cx="4946906" cy="34795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967015E-8EFF-9822-7698-A1ABE57A13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81"/>
          <a:stretch/>
        </p:blipFill>
        <p:spPr>
          <a:xfrm>
            <a:off x="7092854" y="3591785"/>
            <a:ext cx="4983865" cy="32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3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CD9A8C5-E29C-A09F-C843-14E60C696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6" b="56006"/>
          <a:stretch/>
        </p:blipFill>
        <p:spPr>
          <a:xfrm>
            <a:off x="713753" y="985153"/>
            <a:ext cx="2425314" cy="26554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(10-120°E) - 9Cas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2ADA09-863D-A001-A59E-252CBB1AC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6" t="5587" r="34933" b="511"/>
          <a:stretch/>
        </p:blipFill>
        <p:spPr>
          <a:xfrm>
            <a:off x="3364983" y="758541"/>
            <a:ext cx="2425314" cy="587250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D72998E-100C-A088-9BFC-1573B3AE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4" y="3686175"/>
            <a:ext cx="3197998" cy="304198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96FB6B7-6ED0-DECD-6044-A907C7DF44EE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DDDF52-4E56-D673-7238-0076C8C1B3E3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9CC653A-7114-6C7A-9B68-DBA76E9433C4}"/>
              </a:ext>
            </a:extLst>
          </p:cNvPr>
          <p:cNvCxnSpPr/>
          <p:nvPr/>
        </p:nvCxnSpPr>
        <p:spPr>
          <a:xfrm>
            <a:off x="5790297" y="1360391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76FEBC85-D191-9965-D81F-309A486C2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08"/>
          <a:stretch/>
        </p:blipFill>
        <p:spPr>
          <a:xfrm>
            <a:off x="5943610" y="1211349"/>
            <a:ext cx="5829290" cy="54196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1E403E-ABAB-051C-372F-931754A98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50" y="4114799"/>
            <a:ext cx="3021423" cy="25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1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F5833BE-B3DE-D5DD-7D3F-2C81CAE7B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53" b="55902"/>
          <a:stretch/>
        </p:blipFill>
        <p:spPr>
          <a:xfrm>
            <a:off x="597673" y="1113740"/>
            <a:ext cx="3443205" cy="284694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21B3474-427D-3CB6-88A4-4BB24F6A06DC}"/>
              </a:ext>
            </a:extLst>
          </p:cNvPr>
          <p:cNvSpPr txBox="1"/>
          <p:nvPr/>
        </p:nvSpPr>
        <p:spPr>
          <a:xfrm>
            <a:off x="1704975" y="180975"/>
            <a:ext cx="85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Réponses des reconstitutions paléo-températures et paléo-précipitations aux changements de zone de calibration comparable au climat du LGM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118980" y="632383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– 1Cas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DF59A62-3744-9C64-0A8C-7C6EFA4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3" t="13268" r="35385" b="-279"/>
          <a:stretch/>
        </p:blipFill>
        <p:spPr>
          <a:xfrm>
            <a:off x="4274406" y="1278714"/>
            <a:ext cx="2607448" cy="53983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34C5F2-E2D5-61AD-2E20-C512CB75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4024755"/>
            <a:ext cx="3874355" cy="26522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A5201F-DF49-FD47-2E66-3AE8AD31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827307"/>
            <a:ext cx="4862595" cy="28119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EC7BA7A-04EB-C7AE-79A0-46B7555D9E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99"/>
          <a:stretch/>
        </p:blipFill>
        <p:spPr>
          <a:xfrm>
            <a:off x="7124699" y="3639235"/>
            <a:ext cx="4862595" cy="32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22759-2D48-7143-87AB-44A4BC3DC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58"/>
          <a:stretch/>
        </p:blipFill>
        <p:spPr>
          <a:xfrm>
            <a:off x="391885" y="550527"/>
            <a:ext cx="5263564" cy="613465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2680455-17EE-83E4-EEA9-7212FBD753A3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(0-120°E) - 10Cas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6FB86EB-1788-1243-E4E2-91CED7AD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667" y="3949594"/>
            <a:ext cx="3169664" cy="27961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3F9C176-E6D9-35EF-9B6A-39F232B4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72814"/>
            <a:ext cx="5955206" cy="3830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C9F170-B5FB-C3E5-848E-9549E3D6A8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7"/>
          <a:stretch/>
        </p:blipFill>
        <p:spPr>
          <a:xfrm>
            <a:off x="6095999" y="3688336"/>
            <a:ext cx="5955207" cy="31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F9FD740-7F0B-CC4E-739F-BF50F856C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94"/>
          <a:stretch/>
        </p:blipFill>
        <p:spPr>
          <a:xfrm>
            <a:off x="140793" y="773106"/>
            <a:ext cx="5768789" cy="59717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C9F170-B5FB-C3E5-848E-9549E3D6A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96"/>
          <a:stretch/>
        </p:blipFill>
        <p:spPr>
          <a:xfrm>
            <a:off x="6013555" y="3784412"/>
            <a:ext cx="6037652" cy="30931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D30D76A-6494-2826-815B-6A753F375D92}"/>
              </a:ext>
            </a:extLst>
          </p:cNvPr>
          <p:cNvSpPr txBox="1"/>
          <p:nvPr/>
        </p:nvSpPr>
        <p:spPr>
          <a:xfrm>
            <a:off x="140793" y="8643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(0-140°E) - 11Cas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CE7F41-00BF-50DF-C999-6848187DC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27" y="3826649"/>
            <a:ext cx="3186871" cy="30247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A4193D-CD5F-45A4-1C9A-8420BDBFD2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42"/>
          <a:stretch/>
        </p:blipFill>
        <p:spPr>
          <a:xfrm>
            <a:off x="6095998" y="86435"/>
            <a:ext cx="6037652" cy="360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7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84F0AE4-A44E-31B5-9626-5BE367C6B411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1A12EA-0976-205D-65B8-446804CAD821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912F7D7-68A0-758E-0A5E-F176419623C7}"/>
              </a:ext>
            </a:extLst>
          </p:cNvPr>
          <p:cNvCxnSpPr/>
          <p:nvPr/>
        </p:nvCxnSpPr>
        <p:spPr>
          <a:xfrm>
            <a:off x="5790297" y="1360391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208672C-5563-209C-4E88-89FE3DE98627}"/>
              </a:ext>
            </a:extLst>
          </p:cNvPr>
          <p:cNvSpPr txBox="1"/>
          <p:nvPr/>
        </p:nvSpPr>
        <p:spPr>
          <a:xfrm>
            <a:off x="123700" y="154156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(50°N-90°N)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- 11Cas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CE05EE2-64C3-2E66-7DC2-FC5E67482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2"/>
          <a:stretch/>
        </p:blipFill>
        <p:spPr>
          <a:xfrm>
            <a:off x="6095999" y="1309907"/>
            <a:ext cx="5599099" cy="538868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A17BA15-8AA2-AB00-1774-02DBDE61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84" y="4208966"/>
            <a:ext cx="3223515" cy="24896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1DFFBA9-588C-2D18-4058-BE2E4D001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94"/>
          <a:stretch/>
        </p:blipFill>
        <p:spPr>
          <a:xfrm>
            <a:off x="153456" y="1188595"/>
            <a:ext cx="5476685" cy="56694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CD3E520-E61C-B5FF-FEDE-3064A0794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055" y="4092912"/>
            <a:ext cx="2839086" cy="27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0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3F9C176-E6D9-35EF-9B6A-39F232B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72814"/>
            <a:ext cx="5955206" cy="3830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C9F170-B5FB-C3E5-848E-9549E3D6A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7"/>
          <a:stretch/>
        </p:blipFill>
        <p:spPr>
          <a:xfrm>
            <a:off x="6095999" y="3688336"/>
            <a:ext cx="5955207" cy="318920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AD9963D-9A4A-6FFF-C358-FBD9367B0E48}"/>
              </a:ext>
            </a:extLst>
          </p:cNvPr>
          <p:cNvSpPr txBox="1"/>
          <p:nvPr/>
        </p:nvSpPr>
        <p:spPr>
          <a:xfrm>
            <a:off x="140793" y="8643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3C518F-AC95-F844-9421-8AB82C8FC7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18"/>
          <a:stretch/>
        </p:blipFill>
        <p:spPr>
          <a:xfrm>
            <a:off x="140792" y="732764"/>
            <a:ext cx="5828208" cy="60264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13A78A-FDC4-30DA-DBC1-C045BEE6B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3886200"/>
            <a:ext cx="3098800" cy="28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69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7496D76-BBD9-8173-B546-63A6AF616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58"/>
          <a:stretch/>
        </p:blipFill>
        <p:spPr>
          <a:xfrm>
            <a:off x="123700" y="1052713"/>
            <a:ext cx="5263564" cy="574773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84F0AE4-A44E-31B5-9626-5BE367C6B411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1A12EA-0976-205D-65B8-446804CAD821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912F7D7-68A0-758E-0A5E-F176419623C7}"/>
              </a:ext>
            </a:extLst>
          </p:cNvPr>
          <p:cNvCxnSpPr/>
          <p:nvPr/>
        </p:nvCxnSpPr>
        <p:spPr>
          <a:xfrm>
            <a:off x="5790297" y="1360391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F3D674F-F9DB-B2D3-942A-5EE7E4DB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482" y="4004250"/>
            <a:ext cx="2761652" cy="279619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2C82EEE-7C8A-192C-E646-361AD667B01D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0A489E5-5688-F51D-46A8-540E1C753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72"/>
          <a:stretch/>
        </p:blipFill>
        <p:spPr>
          <a:xfrm>
            <a:off x="5920167" y="1196301"/>
            <a:ext cx="6148132" cy="55318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28D8CD-FC63-4326-9FEF-9267F6AD3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00" y="4061803"/>
            <a:ext cx="3162299" cy="279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9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21EA512-62CD-7803-FA44-CA7C59D8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7" t="22582" r="60366" b="17496"/>
          <a:stretch/>
        </p:blipFill>
        <p:spPr>
          <a:xfrm rot="16200000">
            <a:off x="3520759" y="398284"/>
            <a:ext cx="5150481" cy="70920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732D5E-5FEC-1B69-B0AE-2711D859E953}"/>
              </a:ext>
            </a:extLst>
          </p:cNvPr>
          <p:cNvSpPr txBox="1"/>
          <p:nvPr/>
        </p:nvSpPr>
        <p:spPr>
          <a:xfrm>
            <a:off x="4050831" y="207027"/>
            <a:ext cx="491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Guiot et al., 1984 </a:t>
            </a:r>
          </a:p>
          <a:p>
            <a:pPr algn="ctr"/>
            <a:r>
              <a:rPr lang="fr-FR" dirty="0"/>
              <a:t>Anomalie de paléo-température et paléo-précipitation </a:t>
            </a:r>
          </a:p>
        </p:txBody>
      </p:sp>
    </p:spTree>
    <p:extLst>
      <p:ext uri="{BB962C8B-B14F-4D97-AF65-F5344CB8AC3E}">
        <p14:creationId xmlns:p14="http://schemas.microsoft.com/office/powerpoint/2010/main" val="4179032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(60°N-80°N)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(0-120°E) - 8Cas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F2FF37-5FA6-7507-E059-7F327AD43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30" y="112210"/>
            <a:ext cx="4963237" cy="34795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E2118E-CF18-AF7C-3D66-242F02D8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3" b="-1"/>
          <a:stretch/>
        </p:blipFill>
        <p:spPr>
          <a:xfrm>
            <a:off x="1596929" y="3667758"/>
            <a:ext cx="4963238" cy="31363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6DF100-9CE7-1475-B3CE-D54D8DB1C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67" y="0"/>
            <a:ext cx="5536583" cy="35917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D471F3-4267-8569-B418-7D2D774BC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30"/>
          <a:stretch/>
        </p:blipFill>
        <p:spPr>
          <a:xfrm>
            <a:off x="6560167" y="3591784"/>
            <a:ext cx="5584920" cy="3266215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CFDC0EB-0210-CCAE-C2C4-C0F5D7F923E0}"/>
              </a:ext>
            </a:extLst>
          </p:cNvPr>
          <p:cNvCxnSpPr/>
          <p:nvPr/>
        </p:nvCxnSpPr>
        <p:spPr>
          <a:xfrm>
            <a:off x="6560167" y="745114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E682A4B3-E2E0-615D-8826-92A4CBC1A66D}"/>
              </a:ext>
            </a:extLst>
          </p:cNvPr>
          <p:cNvSpPr txBox="1"/>
          <p:nvPr/>
        </p:nvSpPr>
        <p:spPr>
          <a:xfrm>
            <a:off x="-199784" y="2241372"/>
            <a:ext cx="1905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FF0000"/>
                </a:solidFill>
              </a:rPr>
              <a:t>Whitout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fr-FR" sz="2000" dirty="0">
                <a:solidFill>
                  <a:srgbClr val="FF0000"/>
                </a:solidFill>
              </a:rPr>
              <a:t>And </a:t>
            </a:r>
          </a:p>
          <a:p>
            <a:pPr algn="ctr"/>
            <a:r>
              <a:rPr lang="fr-FR" sz="2000" dirty="0" err="1">
                <a:solidFill>
                  <a:srgbClr val="FF0000"/>
                </a:solidFill>
              </a:rPr>
              <a:t>With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5424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6F2FF37-5FA6-7507-E059-7F327AD43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30" y="112210"/>
            <a:ext cx="4963237" cy="34795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E2118E-CF18-AF7C-3D66-242F02D8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3" b="-1"/>
          <a:stretch/>
        </p:blipFill>
        <p:spPr>
          <a:xfrm>
            <a:off x="1596929" y="3667758"/>
            <a:ext cx="4963238" cy="31363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6DF100-9CE7-1475-B3CE-D54D8DB1C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67" y="0"/>
            <a:ext cx="5536583" cy="35917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D471F3-4267-8569-B418-7D2D774BC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30"/>
          <a:stretch/>
        </p:blipFill>
        <p:spPr>
          <a:xfrm>
            <a:off x="6560167" y="3591784"/>
            <a:ext cx="5584920" cy="3266215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CFDC0EB-0210-CCAE-C2C4-C0F5D7F923E0}"/>
              </a:ext>
            </a:extLst>
          </p:cNvPr>
          <p:cNvCxnSpPr/>
          <p:nvPr/>
        </p:nvCxnSpPr>
        <p:spPr>
          <a:xfrm>
            <a:off x="6560167" y="745114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E682A4B3-E2E0-615D-8826-92A4CBC1A66D}"/>
              </a:ext>
            </a:extLst>
          </p:cNvPr>
          <p:cNvSpPr txBox="1"/>
          <p:nvPr/>
        </p:nvSpPr>
        <p:spPr>
          <a:xfrm>
            <a:off x="-199784" y="2241372"/>
            <a:ext cx="1905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FF0000"/>
                </a:solidFill>
              </a:rPr>
              <a:t>Whitout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fr-FR" sz="2000" dirty="0">
                <a:solidFill>
                  <a:srgbClr val="FF0000"/>
                </a:solidFill>
              </a:rPr>
              <a:t>And </a:t>
            </a:r>
          </a:p>
          <a:p>
            <a:pPr algn="ctr"/>
            <a:r>
              <a:rPr lang="fr-FR" sz="2000" dirty="0" err="1">
                <a:solidFill>
                  <a:srgbClr val="FF0000"/>
                </a:solidFill>
              </a:rPr>
              <a:t>With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(0-120°E) - 10Cas</a:t>
            </a:r>
          </a:p>
        </p:txBody>
      </p:sp>
    </p:spTree>
    <p:extLst>
      <p:ext uri="{BB962C8B-B14F-4D97-AF65-F5344CB8AC3E}">
        <p14:creationId xmlns:p14="http://schemas.microsoft.com/office/powerpoint/2010/main" val="177991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1FB443A-3EE6-FAE0-F074-454309C3DB2D}"/>
              </a:ext>
            </a:extLst>
          </p:cNvPr>
          <p:cNvSpPr txBox="1"/>
          <p:nvPr/>
        </p:nvSpPr>
        <p:spPr>
          <a:xfrm>
            <a:off x="130628" y="161116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Données polliniques de De Beaulieu et Reille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Reconstitutions bio1 et bio12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546411-0C79-E687-7EE1-D02AE7FB1CB7}"/>
              </a:ext>
            </a:extLst>
          </p:cNvPr>
          <p:cNvSpPr txBox="1"/>
          <p:nvPr/>
        </p:nvSpPr>
        <p:spPr>
          <a:xfrm>
            <a:off x="130628" y="596305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(0-140°E) - 11Cas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4B2232-741F-0605-158F-61623E4E1195}"/>
              </a:ext>
            </a:extLst>
          </p:cNvPr>
          <p:cNvSpPr txBox="1"/>
          <p:nvPr/>
        </p:nvSpPr>
        <p:spPr>
          <a:xfrm>
            <a:off x="9756162" y="145295"/>
            <a:ext cx="230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With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climateWithObs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00A934F-DEE0-1C64-E389-971D5E1BA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2"/>
          <a:stretch/>
        </p:blipFill>
        <p:spPr>
          <a:xfrm>
            <a:off x="192101" y="1242636"/>
            <a:ext cx="4658040" cy="53886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052F91-F008-B6EE-FEEB-E83EDE73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36" y="875980"/>
            <a:ext cx="6919236" cy="5836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ED555E-6EB9-5F4A-1D5A-4CD88ADEA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732" y="4141695"/>
            <a:ext cx="2681728" cy="24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89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1FB443A-3EE6-FAE0-F074-454309C3DB2D}"/>
              </a:ext>
            </a:extLst>
          </p:cNvPr>
          <p:cNvSpPr txBox="1"/>
          <p:nvPr/>
        </p:nvSpPr>
        <p:spPr>
          <a:xfrm>
            <a:off x="130628" y="161116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Données polliniques de De Beaulieu et Reille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Reconstitutions bio1 et bio12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546411-0C79-E687-7EE1-D02AE7FB1CB7}"/>
              </a:ext>
            </a:extLst>
          </p:cNvPr>
          <p:cNvSpPr txBox="1"/>
          <p:nvPr/>
        </p:nvSpPr>
        <p:spPr>
          <a:xfrm>
            <a:off x="130628" y="596305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(0-140°E) - 11Cas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4B2232-741F-0605-158F-61623E4E1195}"/>
              </a:ext>
            </a:extLst>
          </p:cNvPr>
          <p:cNvSpPr txBox="1"/>
          <p:nvPr/>
        </p:nvSpPr>
        <p:spPr>
          <a:xfrm>
            <a:off x="9756162" y="145295"/>
            <a:ext cx="230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With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climateWithObs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D8BBE1-165F-75A3-2F27-EC402620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865" y="514628"/>
            <a:ext cx="8419219" cy="33197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A1CD65C-5AE3-A8E8-8A4C-4B3A9CB09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6"/>
          <a:stretch/>
        </p:blipFill>
        <p:spPr>
          <a:xfrm>
            <a:off x="2030865" y="3580760"/>
            <a:ext cx="8419219" cy="31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2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F5833BE-B3DE-D5DD-7D3F-2C81CAE7B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53" b="55902"/>
          <a:stretch/>
        </p:blipFill>
        <p:spPr>
          <a:xfrm>
            <a:off x="269433" y="1113740"/>
            <a:ext cx="3059921" cy="28469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71811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– 1Cas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DF59A62-3744-9C64-0A8C-7C6EFA4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3" t="13268" r="35385" b="-279"/>
          <a:stretch/>
        </p:blipFill>
        <p:spPr>
          <a:xfrm>
            <a:off x="3676289" y="1261532"/>
            <a:ext cx="2607448" cy="53983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34C5F2-E2D5-61AD-2E20-C512CB75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" y="4024755"/>
            <a:ext cx="3640828" cy="2652270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6C232FB-740B-8B31-E910-48FE8BB9C676}"/>
              </a:ext>
            </a:extLst>
          </p:cNvPr>
          <p:cNvCxnSpPr/>
          <p:nvPr/>
        </p:nvCxnSpPr>
        <p:spPr>
          <a:xfrm>
            <a:off x="7033846" y="1430215"/>
            <a:ext cx="0" cy="52468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481AAA22-95FF-8D5F-2506-BECC64AB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51" t="7885"/>
          <a:stretch/>
        </p:blipFill>
        <p:spPr>
          <a:xfrm>
            <a:off x="6307413" y="1292072"/>
            <a:ext cx="5390417" cy="52468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DCC9C8-C2F4-60FF-F0AF-4F90E71FE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530" y="3887390"/>
            <a:ext cx="3349470" cy="2772453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152EF58-E73B-589B-9AED-80D3B38D41C3}"/>
              </a:ext>
            </a:extLst>
          </p:cNvPr>
          <p:cNvCxnSpPr/>
          <p:nvPr/>
        </p:nvCxnSpPr>
        <p:spPr>
          <a:xfrm>
            <a:off x="6307413" y="1369734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D1DB6452-EAFE-7D0D-9F0D-64D4FF8CC565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58888D5-3E41-18E1-48E1-A50AD55375B3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930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7D43C5C-5EF0-A86A-19C2-8B7ED3E5A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8"/>
          <a:stretch/>
        </p:blipFill>
        <p:spPr>
          <a:xfrm>
            <a:off x="205546" y="1176093"/>
            <a:ext cx="5147504" cy="546291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1FB443A-3EE6-FAE0-F074-454309C3DB2D}"/>
              </a:ext>
            </a:extLst>
          </p:cNvPr>
          <p:cNvSpPr txBox="1"/>
          <p:nvPr/>
        </p:nvSpPr>
        <p:spPr>
          <a:xfrm>
            <a:off x="130628" y="161116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Données polliniques de De Beaulieu et Reille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Reconstitutions bio1 et bio12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4B2232-741F-0605-158F-61623E4E1195}"/>
              </a:ext>
            </a:extLst>
          </p:cNvPr>
          <p:cNvSpPr txBox="1"/>
          <p:nvPr/>
        </p:nvSpPr>
        <p:spPr>
          <a:xfrm>
            <a:off x="9756162" y="145295"/>
            <a:ext cx="230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With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climateWithObs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F2B5E8-EAF0-ADD9-F7B4-C1BC4D1D0219}"/>
              </a:ext>
            </a:extLst>
          </p:cNvPr>
          <p:cNvSpPr txBox="1"/>
          <p:nvPr/>
        </p:nvSpPr>
        <p:spPr>
          <a:xfrm>
            <a:off x="130628" y="55281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4D6956-DEEE-6981-DDD2-88460DAC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760719"/>
            <a:ext cx="6838950" cy="60289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E238E10-3A6D-5760-1D38-B78582431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99" y="4049486"/>
            <a:ext cx="2573752" cy="27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29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1FB443A-3EE6-FAE0-F074-454309C3DB2D}"/>
              </a:ext>
            </a:extLst>
          </p:cNvPr>
          <p:cNvSpPr txBox="1"/>
          <p:nvPr/>
        </p:nvSpPr>
        <p:spPr>
          <a:xfrm>
            <a:off x="130628" y="161116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Données polliniques de De Beaulieu et Reille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Reconstitutions bio1 et bio12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4B2232-741F-0605-158F-61623E4E1195}"/>
              </a:ext>
            </a:extLst>
          </p:cNvPr>
          <p:cNvSpPr txBox="1"/>
          <p:nvPr/>
        </p:nvSpPr>
        <p:spPr>
          <a:xfrm>
            <a:off x="9756162" y="145295"/>
            <a:ext cx="230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With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climateWithObs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E4E3FB-6919-DC12-EB8A-4AC54DF7577A}"/>
              </a:ext>
            </a:extLst>
          </p:cNvPr>
          <p:cNvSpPr txBox="1"/>
          <p:nvPr/>
        </p:nvSpPr>
        <p:spPr>
          <a:xfrm>
            <a:off x="130628" y="55281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(0-120°E) - 10Cas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0628F11-DCBC-8582-EC82-19DBA25D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97" y="450639"/>
            <a:ext cx="8475286" cy="36065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33A4971-BCC8-976C-A7E2-01AB2AA3E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67"/>
          <a:stretch/>
        </p:blipFill>
        <p:spPr>
          <a:xfrm>
            <a:off x="1974797" y="3780545"/>
            <a:ext cx="8475286" cy="307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67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(40-120°E)- 2Cas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8A9579-1785-99E4-BD2D-641333720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0" r="-518" b="56145"/>
          <a:stretch/>
        </p:blipFill>
        <p:spPr>
          <a:xfrm>
            <a:off x="564996" y="827307"/>
            <a:ext cx="3365787" cy="27762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2BECCB-A8E2-BEB3-F88E-884A2699B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9" t="5168" r="35501" b="698"/>
          <a:stretch/>
        </p:blipFill>
        <p:spPr>
          <a:xfrm>
            <a:off x="4476748" y="619125"/>
            <a:ext cx="2590800" cy="57626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7858646-32AE-83BA-42E6-D86B00C5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9" y="3639234"/>
            <a:ext cx="4388617" cy="31065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374961F-13C2-39DA-E7E9-F14A3732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48" y="255084"/>
            <a:ext cx="4919746" cy="33841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9C3D14C-5D50-BF19-3110-CC1837F92F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36"/>
          <a:stretch/>
        </p:blipFill>
        <p:spPr>
          <a:xfrm>
            <a:off x="7067546" y="3697811"/>
            <a:ext cx="4900373" cy="31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3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(40-120°E)- 2Cas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8A9579-1785-99E4-BD2D-641333720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0" r="-518" b="56145"/>
          <a:stretch/>
        </p:blipFill>
        <p:spPr>
          <a:xfrm>
            <a:off x="223671" y="1026684"/>
            <a:ext cx="2889404" cy="25240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2BECCB-A8E2-BEB3-F88E-884A2699B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9" t="5168" r="35501" b="698"/>
          <a:stretch/>
        </p:blipFill>
        <p:spPr>
          <a:xfrm>
            <a:off x="3399879" y="1369734"/>
            <a:ext cx="2590800" cy="53328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7858646-32AE-83BA-42E6-D86B00C5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" y="3639234"/>
            <a:ext cx="3323682" cy="31065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EE19F2D-EFA9-68EE-1EF9-05CA31A92087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4F5BDFF-EE51-8EA8-17A0-CDE9732A0C92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B5DEEF-1D83-54C5-78DD-C36F94073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04"/>
          <a:stretch/>
        </p:blipFill>
        <p:spPr>
          <a:xfrm>
            <a:off x="6096000" y="1211350"/>
            <a:ext cx="5501554" cy="55344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9AEE8A-6B7B-AB66-FA17-6DDE2903B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461" y="4000500"/>
            <a:ext cx="3228139" cy="27452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74994D6-CFA0-4B4D-2C7B-877E49005A5A}"/>
              </a:ext>
            </a:extLst>
          </p:cNvPr>
          <p:cNvCxnSpPr/>
          <p:nvPr/>
        </p:nvCxnSpPr>
        <p:spPr>
          <a:xfrm>
            <a:off x="6057354" y="1378019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85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(40-150°E)- 3Cas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A1E73F-517E-A1BF-9F5E-A46F142AF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9" t="6301" r="35080"/>
          <a:stretch/>
        </p:blipFill>
        <p:spPr>
          <a:xfrm>
            <a:off x="4358640" y="345439"/>
            <a:ext cx="2593339" cy="63315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E008B0-00E1-089B-460F-2FC5735D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3360234"/>
            <a:ext cx="4023359" cy="331679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AC6E614-9820-AB4F-C5EB-0C8607A1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99" y="203199"/>
            <a:ext cx="4818381" cy="33080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4960A1-90FF-AA2E-CFDE-31717226E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5"/>
          <a:stretch/>
        </p:blipFill>
        <p:spPr>
          <a:xfrm>
            <a:off x="7140153" y="3530919"/>
            <a:ext cx="4818381" cy="33080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C0B8705-15D2-EB18-A946-2A0F93F6A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709" b="56152"/>
          <a:stretch/>
        </p:blipFill>
        <p:spPr>
          <a:xfrm>
            <a:off x="533716" y="758541"/>
            <a:ext cx="3292932" cy="24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2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(40-150°E)- 3Cas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A1E73F-517E-A1BF-9F5E-A46F142AF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9" t="6301" r="33243"/>
          <a:stretch/>
        </p:blipFill>
        <p:spPr>
          <a:xfrm>
            <a:off x="3464015" y="1290462"/>
            <a:ext cx="2745332" cy="545532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E008B0-00E1-089B-460F-2FC5735D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6" y="3725488"/>
            <a:ext cx="3292932" cy="302030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C0B8705-15D2-EB18-A946-2A0F93F6A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09" b="56152"/>
          <a:stretch/>
        </p:blipFill>
        <p:spPr>
          <a:xfrm>
            <a:off x="278325" y="1290462"/>
            <a:ext cx="2988240" cy="243502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D02BD9C-97BE-FA35-AE0E-57E6133E7176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C8CC24-5265-F1E0-B43D-66EE89ABE5FF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067758-97F7-3B97-B05A-3654FB6F2D31}"/>
              </a:ext>
            </a:extLst>
          </p:cNvPr>
          <p:cNvCxnSpPr/>
          <p:nvPr/>
        </p:nvCxnSpPr>
        <p:spPr>
          <a:xfrm>
            <a:off x="6209347" y="1378019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A18D6240-4220-F91B-0B55-FDB587E442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88" t="1004"/>
          <a:stretch/>
        </p:blipFill>
        <p:spPr>
          <a:xfrm>
            <a:off x="6310170" y="1114575"/>
            <a:ext cx="5588196" cy="57434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C26DD15-0CAD-80AE-C8A8-A6CBB58E2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325" y="4086225"/>
            <a:ext cx="2921863" cy="265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4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(0-140°E) - 4Cas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ADBF86-FCCB-E6BE-815C-80418B259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07" b="55813"/>
          <a:stretch/>
        </p:blipFill>
        <p:spPr>
          <a:xfrm>
            <a:off x="436989" y="782265"/>
            <a:ext cx="3800475" cy="32187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BF13C1-6459-3ED6-EEA9-34EA617BC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1" t="7358" r="34571" b="-279"/>
          <a:stretch/>
        </p:blipFill>
        <p:spPr>
          <a:xfrm>
            <a:off x="4135120" y="424121"/>
            <a:ext cx="2855989" cy="63371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5A544F5-D3CD-B5AD-03D6-E30A872AB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4024755"/>
            <a:ext cx="4177653" cy="28332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D0B0E9-80DD-743F-4C80-B8D38970F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99" y="112210"/>
            <a:ext cx="4862595" cy="34804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208AC9-6CBE-1503-6330-44A5511B2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10"/>
          <a:stretch/>
        </p:blipFill>
        <p:spPr>
          <a:xfrm>
            <a:off x="7124699" y="3592691"/>
            <a:ext cx="4862595" cy="316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2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(0-140°E) - 4Cas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ADBF86-FCCB-E6BE-815C-80418B259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07" b="55813"/>
          <a:stretch/>
        </p:blipFill>
        <p:spPr>
          <a:xfrm>
            <a:off x="360298" y="1158631"/>
            <a:ext cx="3132223" cy="286612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BF13C1-6459-3ED6-EEA9-34EA617BC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1" t="7358" r="34571" b="-279"/>
          <a:stretch/>
        </p:blipFill>
        <p:spPr>
          <a:xfrm>
            <a:off x="3756067" y="1111006"/>
            <a:ext cx="2296478" cy="57469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5A544F5-D3CD-B5AD-03D6-E30A872AB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2" y="4024755"/>
            <a:ext cx="3589424" cy="28332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1662816-F1C2-7892-F2EC-70CFB52E60E4}"/>
              </a:ext>
            </a:extLst>
          </p:cNvPr>
          <p:cNvSpPr txBox="1"/>
          <p:nvPr/>
        </p:nvSpPr>
        <p:spPr>
          <a:xfrm>
            <a:off x="7362092" y="758541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05894E-5347-4385-0938-FD033B71665C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DAE7380-F23D-C961-9882-85A8ED8C34D5}"/>
              </a:ext>
            </a:extLst>
          </p:cNvPr>
          <p:cNvCxnSpPr/>
          <p:nvPr/>
        </p:nvCxnSpPr>
        <p:spPr>
          <a:xfrm>
            <a:off x="6061117" y="1340869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0F8D78BD-B5A4-D836-15F5-607E8C142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89" t="3116"/>
          <a:stretch/>
        </p:blipFill>
        <p:spPr>
          <a:xfrm>
            <a:off x="6139460" y="1111006"/>
            <a:ext cx="5955788" cy="574759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1C99C1C-1E15-9FB2-006B-63EA7B0C1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0" y="4210050"/>
            <a:ext cx="30670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042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929</Words>
  <Application>Microsoft Office PowerPoint</Application>
  <PresentationFormat>Grand écran</PresentationFormat>
  <Paragraphs>120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Fenisse</dc:creator>
  <cp:lastModifiedBy>Gabriel Fenisse</cp:lastModifiedBy>
  <cp:revision>16</cp:revision>
  <dcterms:created xsi:type="dcterms:W3CDTF">2023-11-22T09:14:18Z</dcterms:created>
  <dcterms:modified xsi:type="dcterms:W3CDTF">2023-11-30T12:20:52Z</dcterms:modified>
</cp:coreProperties>
</file>